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6858000" cx="12192000"/>
  <p:notesSz cx="7103725" cy="10234275"/>
  <p:embeddedFontLst>
    <p:embeddedFont>
      <p:font typeface="Montserrat"/>
      <p:regular r:id="rId20"/>
      <p:bold r:id="rId21"/>
      <p:italic r:id="rId22"/>
      <p:boldItalic r:id="rId23"/>
    </p:embeddedFont>
    <p:embeddedFont>
      <p:font typeface="Montserrat Medium"/>
      <p:regular r:id="rId24"/>
      <p:bold r:id="rId25"/>
      <p:italic r:id="rId26"/>
      <p:boldItalic r:id="rId27"/>
    </p:embeddedFont>
    <p:embeddedFont>
      <p:font typeface="Helvetica Neue"/>
      <p:regular r:id="rId28"/>
      <p:bold r:id="rId29"/>
      <p:italic r:id="rId30"/>
      <p:boldItalic r:id="rId31"/>
    </p:embeddedFont>
    <p:embeddedFont>
      <p:font typeface="Arial Black"/>
      <p:regular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758">
          <p15:clr>
            <a:srgbClr val="000000"/>
          </p15:clr>
        </p15:guide>
      </p15:sldGuideLst>
    </p:ext>
    <p:ext uri="GoogleSlidesCustomDataVersion2">
      <go:slidesCustomData xmlns:go="http://customooxmlschemas.google.com/" r:id="rId33" roundtripDataSignature="AMtx7mh294KvcXUg5GrbriZkGOcNdhW0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75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Montserrat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Medium-italic.fntdata"/><Relationship Id="rId25" Type="http://schemas.openxmlformats.org/officeDocument/2006/relationships/font" Target="fonts/MontserratMedium-bold.fntdata"/><Relationship Id="rId28" Type="http://schemas.openxmlformats.org/officeDocument/2006/relationships/font" Target="fonts/HelveticaNeue-regular.fntdata"/><Relationship Id="rId27" Type="http://schemas.openxmlformats.org/officeDocument/2006/relationships/font" Target="fonts/Montserrat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-boldItalic.fntdata"/><Relationship Id="rId30" Type="http://schemas.openxmlformats.org/officeDocument/2006/relationships/font" Target="fonts/HelveticaNeue-italic.fntdata"/><Relationship Id="rId11" Type="http://schemas.openxmlformats.org/officeDocument/2006/relationships/slide" Target="slides/slide6.xml"/><Relationship Id="rId33" Type="http://customschemas.google.com/relationships/presentationmetadata" Target="metadata"/><Relationship Id="rId10" Type="http://schemas.openxmlformats.org/officeDocument/2006/relationships/slide" Target="slides/slide5.xml"/><Relationship Id="rId32" Type="http://schemas.openxmlformats.org/officeDocument/2006/relationships/font" Target="fonts/ArialBlack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4313" y="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9721850"/>
            <a:ext cx="3078163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SimSun"/>
                <a:ea typeface="SimSun"/>
                <a:cs typeface="SimSun"/>
                <a:sym typeface="SimSun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f00d786b70_1_15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1f00d786b70_1_15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9" name="Google Shape;179;g1f00d786b70_1_15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00d786b70_206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g1f00d786b70_206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f00d786b70_206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f09bce6ab5_86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f09bce6ab5_86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1f09bce6ab5_86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81350" lIns="81350" spcFirstLastPara="1" rIns="81350" wrap="square" tIns="813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imSun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4460966a3_0_24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" name="Google Shape;258;g1e4460966a3_0_24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g1e4460966a3_0_24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 txBox="1"/>
          <p:nvPr>
            <p:ph idx="1" type="body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2" name="Google Shape;62;p2:notes"/>
          <p:cNvSpPr/>
          <p:nvPr>
            <p:ph idx="2" type="sldImg"/>
          </p:nvPr>
        </p:nvSpPr>
        <p:spPr>
          <a:xfrm>
            <a:off x="482600" y="1279525"/>
            <a:ext cx="6140450" cy="3454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e4460966a3_0_1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1e4460966a3_0_1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1e4460966a3_0_1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f00d786b70_0_3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" name="Google Shape;113;g1f00d786b70_0_3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1f00d786b70_0_3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4460966a3_0_227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g1e4460966a3_0_227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" name="Google Shape;122;g1e4460966a3_0_227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e7044dbf9c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1e7044dbf9c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" name="Google Shape;130;g1e7044dbf9c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61820831e_0_2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1e61820831e_0_2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e4460966a3_0_208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e4460966a3_0_208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" name="Google Shape;151;g1e4460966a3_0_208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e6ab53953b_0_0:notes"/>
          <p:cNvSpPr/>
          <p:nvPr>
            <p:ph idx="2" type="sldImg"/>
          </p:nvPr>
        </p:nvSpPr>
        <p:spPr>
          <a:xfrm>
            <a:off x="482600" y="1279525"/>
            <a:ext cx="6140400" cy="3454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e6ab53953b_0_0:notes"/>
          <p:cNvSpPr txBox="1"/>
          <p:nvPr>
            <p:ph idx="1" type="body"/>
          </p:nvPr>
        </p:nvSpPr>
        <p:spPr>
          <a:xfrm>
            <a:off x="711200" y="4926013"/>
            <a:ext cx="56832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g1e6ab53953b_0_0:notes"/>
          <p:cNvSpPr txBox="1"/>
          <p:nvPr>
            <p:ph idx="12" type="sldNum"/>
          </p:nvPr>
        </p:nvSpPr>
        <p:spPr>
          <a:xfrm>
            <a:off x="4024313" y="9721850"/>
            <a:ext cx="3078300" cy="51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13" name="Google Shape;13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9525" y="-5715"/>
            <a:ext cx="12211050" cy="6868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>
  <p:cSld name="1_Custom Layou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5" name="Google Shape;35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10160"/>
            <a:ext cx="12227560" cy="687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 1">
  <p:cSld name="TITLE_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4"/>
          <p:cNvSpPr txBox="1"/>
          <p:nvPr>
            <p:ph type="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Calibri"/>
              <a:buNone/>
              <a:defRPr sz="6000"/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/>
            </a:lvl9pPr>
          </a:lstStyle>
          <a:p/>
        </p:txBody>
      </p:sp>
      <p:sp>
        <p:nvSpPr>
          <p:cNvPr id="38" name="Google Shape;38;p64"/>
          <p:cNvSpPr txBox="1"/>
          <p:nvPr>
            <p:ph idx="1" type="body"/>
          </p:nvPr>
        </p:nvSpPr>
        <p:spPr>
          <a:xfrm>
            <a:off x="1524000" y="3602037"/>
            <a:ext cx="9144000" cy="16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1pPr>
            <a:lvl2pPr indent="-228600" lvl="1" marL="9144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2pPr>
            <a:lvl3pPr indent="-228600" lvl="2" marL="13716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3pPr>
            <a:lvl4pPr indent="-228600" lvl="3" marL="18288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4pPr>
            <a:lvl5pPr indent="-228600" lvl="4" marL="2286000" algn="ctr">
              <a:lnSpc>
                <a:spcPct val="90000"/>
              </a:lnSpc>
              <a:spcBef>
                <a:spcPts val="5136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2400"/>
            </a:lvl5pPr>
            <a:lvl6pPr indent="-317500" lvl="5" marL="27432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3852"/>
              </a:spcBef>
              <a:spcAft>
                <a:spcPts val="0"/>
              </a:spcAft>
              <a:buClr>
                <a:srgbClr val="000000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" name="Google Shape;39;p64"/>
          <p:cNvSpPr txBox="1"/>
          <p:nvPr>
            <p:ph idx="12" type="sldNum"/>
          </p:nvPr>
        </p:nvSpPr>
        <p:spPr>
          <a:xfrm>
            <a:off x="11089817" y="6404292"/>
            <a:ext cx="264000" cy="26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OBJECT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e455315dbc_0_169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g1e455315dbc_0_169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3" name="Google Shape;43;g1e455315dbc_0_169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" name="Google Shape;44;g1e455315dbc_0_169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g1e455315dbc_0_169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 1">
  <p:cSld name="OBJECT_2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e455315dbc_0_350"/>
          <p:cNvSpPr txBox="1"/>
          <p:nvPr>
            <p:ph type="title"/>
          </p:nvPr>
        </p:nvSpPr>
        <p:spPr>
          <a:xfrm>
            <a:off x="1484311" y="685800"/>
            <a:ext cx="10018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g1e455315dbc_0_350"/>
          <p:cNvSpPr txBox="1"/>
          <p:nvPr>
            <p:ph idx="1" type="body"/>
          </p:nvPr>
        </p:nvSpPr>
        <p:spPr>
          <a:xfrm>
            <a:off x="1484310" y="2666999"/>
            <a:ext cx="10018800" cy="31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94335" lvl="0" marL="457200" algn="l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SzPts val="2610"/>
              <a:buChar char="•"/>
              <a:defRPr/>
            </a:lvl1pPr>
            <a:lvl2pPr indent="-394335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2pPr>
            <a:lvl3pPr indent="-394335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3pPr>
            <a:lvl4pPr indent="-394335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4pPr>
            <a:lvl5pPr indent="-394335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5pPr>
            <a:lvl6pPr indent="-394335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6pPr>
            <a:lvl7pPr indent="-394335" lvl="6" marL="3200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7pPr>
            <a:lvl8pPr indent="-394334" lvl="7" marL="3657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610"/>
              <a:buChar char="•"/>
              <a:defRPr/>
            </a:lvl8pPr>
            <a:lvl9pPr indent="-394334" lvl="8" marL="411480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610"/>
              <a:buChar char="•"/>
              <a:defRPr/>
            </a:lvl9pPr>
          </a:lstStyle>
          <a:p/>
        </p:txBody>
      </p:sp>
      <p:sp>
        <p:nvSpPr>
          <p:cNvPr id="49" name="Google Shape;49;g1e455315dbc_0_350"/>
          <p:cNvSpPr txBox="1"/>
          <p:nvPr>
            <p:ph idx="10" type="dt"/>
          </p:nvPr>
        </p:nvSpPr>
        <p:spPr>
          <a:xfrm>
            <a:off x="8677925" y="5883274"/>
            <a:ext cx="1143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" name="Google Shape;50;g1e455315dbc_0_350"/>
          <p:cNvSpPr txBox="1"/>
          <p:nvPr>
            <p:ph idx="11" type="ftr"/>
          </p:nvPr>
        </p:nvSpPr>
        <p:spPr>
          <a:xfrm>
            <a:off x="1484310" y="5883274"/>
            <a:ext cx="7084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g1e455315dbc_0_350"/>
          <p:cNvSpPr txBox="1"/>
          <p:nvPr>
            <p:ph idx="12" type="sldNum"/>
          </p:nvPr>
        </p:nvSpPr>
        <p:spPr>
          <a:xfrm>
            <a:off x="9930363" y="5883274"/>
            <a:ext cx="5511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5" name="Google Shape;15;g1e4460966a3_0_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17" name="Google Shape;17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7780" y="-9390"/>
            <a:ext cx="12227563" cy="687678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0000"/>
              </a:srgbClr>
            </a:outerShdw>
          </a:effectLst>
        </p:spPr>
      </p:pic>
      <p:pic>
        <p:nvPicPr>
          <p:cNvPr descr="teomewhy-logo-interrogacao-v01_Prancheta 1" id="18" name="Google Shape;1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 copy" id="21" name="Google Shape;21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4130" y="-12065"/>
            <a:ext cx="12240895" cy="68821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2" name="Google Shape;2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25" name="Google Shape;25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33655" y="-17145"/>
            <a:ext cx="12259310" cy="68922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26" name="Google Shape;26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4130" y="6285865"/>
            <a:ext cx="686435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505576" y="6171609"/>
            <a:ext cx="686425" cy="6863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29" name="Google Shape;29;p58"/>
          <p:cNvPicPr preferRelativeResize="0"/>
          <p:nvPr/>
        </p:nvPicPr>
        <p:blipFill rotWithShape="1">
          <a:blip r:embed="rId2">
            <a:alphaModFix/>
          </a:blip>
          <a:srcRect b="0" l="49418" r="0" t="42986"/>
          <a:stretch/>
        </p:blipFill>
        <p:spPr>
          <a:xfrm>
            <a:off x="-26670" y="-10160"/>
            <a:ext cx="12244705" cy="6878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31" name="Google Shape;31;p61"/>
          <p:cNvPicPr preferRelativeResize="0"/>
          <p:nvPr/>
        </p:nvPicPr>
        <p:blipFill rotWithShape="1">
          <a:blip r:embed="rId2">
            <a:alphaModFix/>
          </a:blip>
          <a:srcRect b="17299" l="0" r="37672" t="19023"/>
          <a:stretch/>
        </p:blipFill>
        <p:spPr>
          <a:xfrm>
            <a:off x="-10160" y="-78740"/>
            <a:ext cx="12202160" cy="7012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 Black"/>
              <a:buNone/>
              <a:defRPr b="0" i="0" sz="4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5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55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hyperlink" Target="http://www.linkedin.com/in/teocalvo" TargetMode="External"/><Relationship Id="rId6" Type="http://schemas.openxmlformats.org/officeDocument/2006/relationships/image" Target="../media/image29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Relationship Id="rId5" Type="http://schemas.openxmlformats.org/officeDocument/2006/relationships/image" Target="../media/image32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1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9" Type="http://schemas.openxmlformats.org/officeDocument/2006/relationships/image" Target="../media/image16.png"/><Relationship Id="rId5" Type="http://schemas.openxmlformats.org/officeDocument/2006/relationships/image" Target="../media/image8.png"/><Relationship Id="rId6" Type="http://schemas.openxmlformats.org/officeDocument/2006/relationships/image" Target="../media/image5.png"/><Relationship Id="rId7" Type="http://schemas.openxmlformats.org/officeDocument/2006/relationships/image" Target="../media/image14.png"/><Relationship Id="rId8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Relationship Id="rId4" Type="http://schemas.openxmlformats.org/officeDocument/2006/relationships/hyperlink" Target="https://git-scm.com/downloads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idx="4294967295" type="ctrTitle"/>
          </p:nvPr>
        </p:nvSpPr>
        <p:spPr>
          <a:xfrm>
            <a:off x="1379125" y="813975"/>
            <a:ext cx="9595500" cy="14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Git e GitHub</a:t>
            </a:r>
            <a:endParaRPr b="0" i="0" sz="350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50">
                <a:highlight>
                  <a:srgbClr val="FFFFFF"/>
                </a:highlight>
                <a:latin typeface="Montserrat Medium"/>
                <a:ea typeface="Montserrat Medium"/>
                <a:cs typeface="Montserrat Medium"/>
                <a:sym typeface="Montserrat Medium"/>
              </a:rPr>
              <a:t>Uma introdução à versionamento de código e trabalho colaborativo</a:t>
            </a:r>
            <a:endParaRPr b="0" i="0" sz="2050" u="none" cap="none" strike="noStrike">
              <a:solidFill>
                <a:schemeClr val="dk1"/>
              </a:solidFill>
              <a:highlight>
                <a:srgbClr val="FFFFFF"/>
              </a:highlight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7" name="Google Shape;57;p1"/>
          <p:cNvSpPr txBox="1"/>
          <p:nvPr/>
        </p:nvSpPr>
        <p:spPr>
          <a:xfrm>
            <a:off x="1665605" y="5718175"/>
            <a:ext cx="369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b="0" i="0" lang="en-US" sz="20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en-US" sz="2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20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58" name="Google Shape;58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6525" y="2687338"/>
            <a:ext cx="3415850" cy="217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4875" y="2711601"/>
            <a:ext cx="5216026" cy="212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g1f00d786b70_1_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f00d786b70_1_15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g1f00d786b70_1_15"/>
          <p:cNvSpPr/>
          <p:nvPr/>
        </p:nvSpPr>
        <p:spPr>
          <a:xfrm>
            <a:off x="7120750" y="1782450"/>
            <a:ext cx="1155300" cy="1000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2D300"/>
          </a:solidFill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F6000"/>
                </a:solidFill>
              </a:rPr>
              <a:t>4</a:t>
            </a:r>
            <a:endParaRPr sz="2300">
              <a:solidFill>
                <a:srgbClr val="7F6000"/>
              </a:solidFill>
            </a:endParaRPr>
          </a:p>
        </p:txBody>
      </p:sp>
      <p:sp>
        <p:nvSpPr>
          <p:cNvPr id="184" name="Google Shape;184;g1f00d786b70_1_15"/>
          <p:cNvSpPr/>
          <p:nvPr/>
        </p:nvSpPr>
        <p:spPr>
          <a:xfrm>
            <a:off x="5018675" y="2930121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85" name="Google Shape;185;g1f00d786b70_1_15"/>
          <p:cNvSpPr/>
          <p:nvPr/>
        </p:nvSpPr>
        <p:spPr>
          <a:xfrm>
            <a:off x="2944475" y="29014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2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186" name="Google Shape;186;g1f00d786b70_1_15"/>
          <p:cNvSpPr/>
          <p:nvPr/>
        </p:nvSpPr>
        <p:spPr>
          <a:xfrm>
            <a:off x="991375" y="2979475"/>
            <a:ext cx="1155300" cy="999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  <p:cxnSp>
        <p:nvCxnSpPr>
          <p:cNvPr id="187" name="Google Shape;187;g1f00d786b70_1_15"/>
          <p:cNvCxnSpPr>
            <a:endCxn id="185" idx="1"/>
          </p:cNvCxnSpPr>
          <p:nvPr/>
        </p:nvCxnSpPr>
        <p:spPr>
          <a:xfrm>
            <a:off x="1857875" y="3479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8" name="Google Shape;188;g1f00d786b70_1_15"/>
          <p:cNvCxnSpPr>
            <a:stCxn id="185" idx="3"/>
          </p:cNvCxnSpPr>
          <p:nvPr/>
        </p:nvCxnSpPr>
        <p:spPr>
          <a:xfrm>
            <a:off x="4099775" y="3479125"/>
            <a:ext cx="8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89" name="Google Shape;189;g1f00d786b70_1_15"/>
          <p:cNvCxnSpPr>
            <a:stCxn id="184" idx="5"/>
          </p:cNvCxnSpPr>
          <p:nvPr/>
        </p:nvCxnSpPr>
        <p:spPr>
          <a:xfrm flipH="1" rot="10800000">
            <a:off x="6173974" y="2553319"/>
            <a:ext cx="1038000" cy="79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0" name="Google Shape;190;g1f00d786b70_1_15"/>
          <p:cNvSpPr/>
          <p:nvPr/>
        </p:nvSpPr>
        <p:spPr>
          <a:xfrm>
            <a:off x="9348200" y="1705200"/>
            <a:ext cx="1155300" cy="1155300"/>
          </a:xfrm>
          <a:prstGeom prst="octagon">
            <a:avLst>
              <a:gd fmla="val 29289" name="adj"/>
            </a:avLst>
          </a:prstGeom>
          <a:solidFill>
            <a:srgbClr val="62310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5</a:t>
            </a:r>
            <a:endParaRPr sz="2300">
              <a:solidFill>
                <a:schemeClr val="lt1"/>
              </a:solidFill>
            </a:endParaRPr>
          </a:p>
        </p:txBody>
      </p:sp>
      <p:cxnSp>
        <p:nvCxnSpPr>
          <p:cNvPr id="191" name="Google Shape;191;g1f00d786b70_1_15"/>
          <p:cNvCxnSpPr/>
          <p:nvPr/>
        </p:nvCxnSpPr>
        <p:spPr>
          <a:xfrm>
            <a:off x="8327328" y="2282856"/>
            <a:ext cx="969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2" name="Google Shape;192;g1f00d786b70_1_15"/>
          <p:cNvSpPr txBox="1"/>
          <p:nvPr/>
        </p:nvSpPr>
        <p:spPr>
          <a:xfrm>
            <a:off x="739500" y="5143525"/>
            <a:ext cx="5367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Cada nó é um checkpoint.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Ou melhor, uma versão.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g1f00d786b70_20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1f00d786b70_206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Comandos Básicos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g1f00d786b70_206_0"/>
          <p:cNvSpPr txBox="1"/>
          <p:nvPr/>
        </p:nvSpPr>
        <p:spPr>
          <a:xfrm>
            <a:off x="739500" y="1798375"/>
            <a:ext cx="109281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init .                                                       -&gt; Cria novo repositório git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status                                                   -&gt; Mostra o status da branch atual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add &lt;nome arquivo&gt;                        -&gt; Manda arquivo para stage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commit -m "minha mensagem"   -&gt; Consolida o checkpoint "commit"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log                                                         -&gt; Exibe histórico de commits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reset                                                     -&gt; Retorna para unstage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reset idCommit                                 -&gt; Retorna para pos-commit</a:t>
            </a:r>
            <a:endParaRPr sz="2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1f09bce6ab5_8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f09bce6ab5_86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Fluxo geral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8" name="Google Shape;208;g1f09bce6ab5_86_0"/>
          <p:cNvSpPr/>
          <p:nvPr/>
        </p:nvSpPr>
        <p:spPr>
          <a:xfrm>
            <a:off x="1695875" y="1463825"/>
            <a:ext cx="1848636" cy="11172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Main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(remote)</a:t>
            </a:r>
            <a:endParaRPr sz="1100"/>
          </a:p>
        </p:txBody>
      </p:sp>
      <p:grpSp>
        <p:nvGrpSpPr>
          <p:cNvPr id="209" name="Google Shape;209;g1f09bce6ab5_86_0"/>
          <p:cNvGrpSpPr/>
          <p:nvPr/>
        </p:nvGrpSpPr>
        <p:grpSpPr>
          <a:xfrm>
            <a:off x="1379262" y="4728141"/>
            <a:ext cx="2222400" cy="1586677"/>
            <a:chOff x="1775075" y="4528525"/>
            <a:chExt cx="1430300" cy="1021225"/>
          </a:xfrm>
        </p:grpSpPr>
        <p:sp>
          <p:nvSpPr>
            <p:cNvPr id="210" name="Google Shape;210;g1f09bce6ab5_86_0"/>
            <p:cNvSpPr/>
            <p:nvPr/>
          </p:nvSpPr>
          <p:spPr>
            <a:xfrm>
              <a:off x="2503713" y="4938500"/>
              <a:ext cx="232950" cy="363400"/>
            </a:xfrm>
            <a:prstGeom prst="flowChartProcess">
              <a:avLst/>
            </a:prstGeom>
            <a:solidFill>
              <a:srgbClr val="FFF2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g1f09bce6ab5_86_0"/>
            <p:cNvSpPr/>
            <p:nvPr/>
          </p:nvSpPr>
          <p:spPr>
            <a:xfrm>
              <a:off x="2277300" y="4528525"/>
              <a:ext cx="685800" cy="480900"/>
            </a:xfrm>
            <a:prstGeom prst="cube">
              <a:avLst>
                <a:gd fmla="val 13586" name="adj"/>
              </a:avLst>
            </a:prstGeom>
            <a:solidFill>
              <a:srgbClr val="FFF2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g1f09bce6ab5_86_0"/>
            <p:cNvSpPr/>
            <p:nvPr/>
          </p:nvSpPr>
          <p:spPr>
            <a:xfrm>
              <a:off x="1775075" y="5232950"/>
              <a:ext cx="1430300" cy="316800"/>
            </a:xfrm>
            <a:prstGeom prst="flowChartInputOutput">
              <a:avLst/>
            </a:prstGeom>
            <a:solidFill>
              <a:srgbClr val="FFF2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3" name="Google Shape;213;g1f09bce6ab5_86_0"/>
            <p:cNvCxnSpPr/>
            <p:nvPr/>
          </p:nvCxnSpPr>
          <p:spPr>
            <a:xfrm>
              <a:off x="2009775" y="5300675"/>
              <a:ext cx="11241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4" name="Google Shape;214;g1f09bce6ab5_86_0"/>
            <p:cNvCxnSpPr/>
            <p:nvPr/>
          </p:nvCxnSpPr>
          <p:spPr>
            <a:xfrm>
              <a:off x="1809750" y="5510225"/>
              <a:ext cx="11241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5" name="Google Shape;215;g1f09bce6ab5_86_0"/>
            <p:cNvCxnSpPr/>
            <p:nvPr/>
          </p:nvCxnSpPr>
          <p:spPr>
            <a:xfrm>
              <a:off x="1928175" y="5391350"/>
              <a:ext cx="11241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6" name="Google Shape;216;g1f09bce6ab5_86_0"/>
            <p:cNvSpPr txBox="1"/>
            <p:nvPr/>
          </p:nvSpPr>
          <p:spPr>
            <a:xfrm>
              <a:off x="2106063" y="4607004"/>
              <a:ext cx="9315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main</a:t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</a:rPr>
                <a:t>(Local)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cxnSp>
        <p:nvCxnSpPr>
          <p:cNvPr id="217" name="Google Shape;217;g1f09bce6ab5_86_0"/>
          <p:cNvCxnSpPr/>
          <p:nvPr/>
        </p:nvCxnSpPr>
        <p:spPr>
          <a:xfrm>
            <a:off x="2371800" y="2682250"/>
            <a:ext cx="0" cy="174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8" name="Google Shape;218;g1f09bce6ab5_86_0"/>
          <p:cNvSpPr txBox="1"/>
          <p:nvPr/>
        </p:nvSpPr>
        <p:spPr>
          <a:xfrm rot="-5400000">
            <a:off x="1417050" y="3181288"/>
            <a:ext cx="143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4587"/>
                </a:solidFill>
              </a:rPr>
              <a:t>git clone</a:t>
            </a:r>
            <a:endParaRPr sz="2000">
              <a:solidFill>
                <a:srgbClr val="1C4587"/>
              </a:solidFill>
            </a:endParaRPr>
          </a:p>
        </p:txBody>
      </p:sp>
      <p:cxnSp>
        <p:nvCxnSpPr>
          <p:cNvPr id="219" name="Google Shape;219;g1f09bce6ab5_86_0"/>
          <p:cNvCxnSpPr/>
          <p:nvPr/>
        </p:nvCxnSpPr>
        <p:spPr>
          <a:xfrm>
            <a:off x="2811375" y="2682250"/>
            <a:ext cx="0" cy="1745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20" name="Google Shape;220;g1f09bce6ab5_86_0"/>
          <p:cNvSpPr txBox="1"/>
          <p:nvPr/>
        </p:nvSpPr>
        <p:spPr>
          <a:xfrm rot="-5400000">
            <a:off x="2313825" y="3181288"/>
            <a:ext cx="1430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4587"/>
                </a:solidFill>
              </a:rPr>
              <a:t>git pull</a:t>
            </a:r>
            <a:endParaRPr sz="2000">
              <a:solidFill>
                <a:srgbClr val="1C4587"/>
              </a:solidFill>
            </a:endParaRPr>
          </a:p>
        </p:txBody>
      </p:sp>
      <p:cxnSp>
        <p:nvCxnSpPr>
          <p:cNvPr id="221" name="Google Shape;221;g1f09bce6ab5_86_0"/>
          <p:cNvCxnSpPr/>
          <p:nvPr/>
        </p:nvCxnSpPr>
        <p:spPr>
          <a:xfrm>
            <a:off x="3543300" y="5073250"/>
            <a:ext cx="54483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2" name="Google Shape;222;g1f09bce6ab5_86_0"/>
          <p:cNvSpPr txBox="1"/>
          <p:nvPr/>
        </p:nvSpPr>
        <p:spPr>
          <a:xfrm>
            <a:off x="4335750" y="4580650"/>
            <a:ext cx="38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4587"/>
                </a:solidFill>
              </a:rPr>
              <a:t>git checkout -b &lt;nova_branch&gt;</a:t>
            </a:r>
            <a:endParaRPr sz="2000">
              <a:solidFill>
                <a:srgbClr val="1C4587"/>
              </a:solidFill>
            </a:endParaRPr>
          </a:p>
        </p:txBody>
      </p:sp>
      <p:grpSp>
        <p:nvGrpSpPr>
          <p:cNvPr id="223" name="Google Shape;223;g1f09bce6ab5_86_0"/>
          <p:cNvGrpSpPr/>
          <p:nvPr/>
        </p:nvGrpSpPr>
        <p:grpSpPr>
          <a:xfrm>
            <a:off x="8991612" y="4728141"/>
            <a:ext cx="2222400" cy="1586677"/>
            <a:chOff x="1775075" y="4528525"/>
            <a:chExt cx="1430300" cy="1021225"/>
          </a:xfrm>
        </p:grpSpPr>
        <p:sp>
          <p:nvSpPr>
            <p:cNvPr id="224" name="Google Shape;224;g1f09bce6ab5_86_0"/>
            <p:cNvSpPr/>
            <p:nvPr/>
          </p:nvSpPr>
          <p:spPr>
            <a:xfrm>
              <a:off x="2503713" y="4938500"/>
              <a:ext cx="232950" cy="363400"/>
            </a:xfrm>
            <a:prstGeom prst="flowChartProcess">
              <a:avLst/>
            </a:prstGeom>
            <a:solidFill>
              <a:srgbClr val="FFF2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1f09bce6ab5_86_0"/>
            <p:cNvSpPr/>
            <p:nvPr/>
          </p:nvSpPr>
          <p:spPr>
            <a:xfrm>
              <a:off x="2277300" y="4528525"/>
              <a:ext cx="685800" cy="480900"/>
            </a:xfrm>
            <a:prstGeom prst="cube">
              <a:avLst>
                <a:gd fmla="val 13586" name="adj"/>
              </a:avLst>
            </a:prstGeom>
            <a:solidFill>
              <a:srgbClr val="FFF2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g1f09bce6ab5_86_0"/>
            <p:cNvSpPr/>
            <p:nvPr/>
          </p:nvSpPr>
          <p:spPr>
            <a:xfrm>
              <a:off x="1775075" y="5232950"/>
              <a:ext cx="1430300" cy="316800"/>
            </a:xfrm>
            <a:prstGeom prst="flowChartInputOutput">
              <a:avLst/>
            </a:prstGeom>
            <a:solidFill>
              <a:srgbClr val="FFF2CC"/>
            </a:solidFill>
            <a:ln cap="flat" cmpd="sng" w="9525">
              <a:solidFill>
                <a:srgbClr val="1155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27" name="Google Shape;227;g1f09bce6ab5_86_0"/>
            <p:cNvCxnSpPr/>
            <p:nvPr/>
          </p:nvCxnSpPr>
          <p:spPr>
            <a:xfrm>
              <a:off x="2009775" y="5300675"/>
              <a:ext cx="11241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8" name="Google Shape;228;g1f09bce6ab5_86_0"/>
            <p:cNvCxnSpPr/>
            <p:nvPr/>
          </p:nvCxnSpPr>
          <p:spPr>
            <a:xfrm>
              <a:off x="1809750" y="5510225"/>
              <a:ext cx="11241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29" name="Google Shape;229;g1f09bce6ab5_86_0"/>
            <p:cNvCxnSpPr/>
            <p:nvPr/>
          </p:nvCxnSpPr>
          <p:spPr>
            <a:xfrm>
              <a:off x="1928175" y="5391350"/>
              <a:ext cx="1124100" cy="0"/>
            </a:xfrm>
            <a:prstGeom prst="straightConnector1">
              <a:avLst/>
            </a:prstGeom>
            <a:noFill/>
            <a:ln cap="flat" cmpd="sng" w="9525">
              <a:solidFill>
                <a:srgbClr val="1155C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" name="Google Shape;230;g1f09bce6ab5_86_0"/>
            <p:cNvSpPr txBox="1"/>
            <p:nvPr/>
          </p:nvSpPr>
          <p:spPr>
            <a:xfrm>
              <a:off x="2106063" y="4607004"/>
              <a:ext cx="931500" cy="35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chemeClr val="dk1"/>
                  </a:solidFill>
                </a:rPr>
                <a:t>nova_branch</a:t>
              </a:r>
              <a:endParaRPr sz="1300">
                <a:solidFill>
                  <a:schemeClr val="dk1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</a:rPr>
                <a:t>(Local)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sp>
        <p:nvSpPr>
          <p:cNvPr id="231" name="Google Shape;231;g1f09bce6ab5_86_0"/>
          <p:cNvSpPr/>
          <p:nvPr/>
        </p:nvSpPr>
        <p:spPr>
          <a:xfrm>
            <a:off x="9178475" y="1463825"/>
            <a:ext cx="1848636" cy="111726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nova_branch</a:t>
            </a:r>
            <a:endParaRPr sz="1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(remote)</a:t>
            </a:r>
            <a:endParaRPr sz="1100"/>
          </a:p>
        </p:txBody>
      </p:sp>
      <p:cxnSp>
        <p:nvCxnSpPr>
          <p:cNvPr id="232" name="Google Shape;232;g1f09bce6ab5_86_0"/>
          <p:cNvCxnSpPr/>
          <p:nvPr/>
        </p:nvCxnSpPr>
        <p:spPr>
          <a:xfrm rot="10800000">
            <a:off x="10163125" y="2772000"/>
            <a:ext cx="0" cy="1838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3" name="Google Shape;233;g1f09bce6ab5_86_0"/>
          <p:cNvSpPr txBox="1"/>
          <p:nvPr/>
        </p:nvSpPr>
        <p:spPr>
          <a:xfrm>
            <a:off x="8171088" y="3237625"/>
            <a:ext cx="38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4587"/>
                </a:solidFill>
              </a:rPr>
              <a:t>git push origin nova_branch</a:t>
            </a:r>
            <a:endParaRPr sz="2000">
              <a:solidFill>
                <a:srgbClr val="1C4587"/>
              </a:solidFill>
            </a:endParaRPr>
          </a:p>
        </p:txBody>
      </p:sp>
      <p:cxnSp>
        <p:nvCxnSpPr>
          <p:cNvPr id="234" name="Google Shape;234;g1f09bce6ab5_86_0"/>
          <p:cNvCxnSpPr/>
          <p:nvPr/>
        </p:nvCxnSpPr>
        <p:spPr>
          <a:xfrm rot="10800000">
            <a:off x="3943209" y="2022455"/>
            <a:ext cx="4860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5" name="Google Shape;235;g1f09bce6ab5_86_0"/>
          <p:cNvSpPr txBox="1"/>
          <p:nvPr/>
        </p:nvSpPr>
        <p:spPr>
          <a:xfrm>
            <a:off x="4429775" y="1496838"/>
            <a:ext cx="3863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1C4587"/>
                </a:solidFill>
              </a:rPr>
              <a:t>pull request</a:t>
            </a:r>
            <a:endParaRPr sz="20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53"/>
          <p:cNvSpPr txBox="1"/>
          <p:nvPr/>
        </p:nvSpPr>
        <p:spPr>
          <a:xfrm>
            <a:off x="17407" y="-209439"/>
            <a:ext cx="1460700" cy="1323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1577" cy="58013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53"/>
          <p:cNvSpPr/>
          <p:nvPr/>
        </p:nvSpPr>
        <p:spPr>
          <a:xfrm>
            <a:off x="352425" y="1937886"/>
            <a:ext cx="3486450" cy="6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53"/>
          <p:cNvSpPr txBox="1"/>
          <p:nvPr/>
        </p:nvSpPr>
        <p:spPr>
          <a:xfrm>
            <a:off x="352425" y="590283"/>
            <a:ext cx="2933850" cy="12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en-US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53"/>
          <p:cNvSpPr/>
          <p:nvPr/>
        </p:nvSpPr>
        <p:spPr>
          <a:xfrm>
            <a:off x="1423988" y="2492058"/>
            <a:ext cx="4032568" cy="1092518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en-US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53"/>
          <p:cNvSpPr/>
          <p:nvPr/>
        </p:nvSpPr>
        <p:spPr>
          <a:xfrm>
            <a:off x="352434" y="3392960"/>
            <a:ext cx="293385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en-US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53"/>
          <p:cNvSpPr/>
          <p:nvPr/>
        </p:nvSpPr>
        <p:spPr>
          <a:xfrm>
            <a:off x="1424074" y="4286107"/>
            <a:ext cx="251445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7" name="Google Shape;247;p53"/>
          <p:cNvGrpSpPr/>
          <p:nvPr/>
        </p:nvGrpSpPr>
        <p:grpSpPr>
          <a:xfrm>
            <a:off x="456198" y="6132566"/>
            <a:ext cx="3278947" cy="503232"/>
            <a:chOff x="360945" y="5025600"/>
            <a:chExt cx="2711105" cy="416100"/>
          </a:xfrm>
        </p:grpSpPr>
        <p:pic>
          <p:nvPicPr>
            <p:cNvPr id="248" name="Google Shape;248;p5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0945" y="5056650"/>
              <a:ext cx="354001" cy="353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53"/>
            <p:cNvSpPr txBox="1"/>
            <p:nvPr/>
          </p:nvSpPr>
          <p:spPr>
            <a:xfrm>
              <a:off x="714950" y="5025600"/>
              <a:ext cx="2357100" cy="4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teo@teomewhy.org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0" name="Google Shape;250;p53"/>
          <p:cNvGrpSpPr/>
          <p:nvPr/>
        </p:nvGrpSpPr>
        <p:grpSpPr>
          <a:xfrm>
            <a:off x="4727967" y="6163767"/>
            <a:ext cx="3977005" cy="428129"/>
            <a:chOff x="3436149" y="5025599"/>
            <a:chExt cx="3288301" cy="354001"/>
          </a:xfrm>
        </p:grpSpPr>
        <p:sp>
          <p:nvSpPr>
            <p:cNvPr id="251" name="Google Shape;251;p53"/>
            <p:cNvSpPr txBox="1"/>
            <p:nvPr/>
          </p:nvSpPr>
          <p:spPr>
            <a:xfrm>
              <a:off x="3790150" y="5025600"/>
              <a:ext cx="2934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400"/>
                <a:buFont typeface="Arial"/>
                <a:buNone/>
              </a:pPr>
              <a:r>
                <a:rPr b="0" i="0" lang="en-US" sz="1600" u="none" cap="none" strike="noStrike">
                  <a:solidFill>
                    <a:srgbClr val="3C78D8"/>
                  </a:solidFill>
                  <a:uFill>
                    <a:noFill/>
                  </a:uFill>
                  <a:latin typeface="Arial"/>
                  <a:ea typeface="Arial"/>
                  <a:cs typeface="Arial"/>
                  <a:sym typeface="Arial"/>
                  <a:hlinkClick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0" i="0" sz="16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2" name="Google Shape;252;p5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3" name="Google Shape;253;p53"/>
          <p:cNvGrpSpPr/>
          <p:nvPr/>
        </p:nvGrpSpPr>
        <p:grpSpPr>
          <a:xfrm>
            <a:off x="8625915" y="6163507"/>
            <a:ext cx="3416935" cy="441360"/>
            <a:chOff x="7131625" y="5020134"/>
            <a:chExt cx="2825400" cy="364941"/>
          </a:xfrm>
        </p:grpSpPr>
        <p:sp>
          <p:nvSpPr>
            <p:cNvPr id="254" name="Google Shape;254;p53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3C78D8"/>
                  </a:solidFill>
                  <a:latin typeface="Arial"/>
                  <a:ea typeface="Arial"/>
                  <a:cs typeface="Arial"/>
                  <a:sym typeface="Arial"/>
                </a:rPr>
                <a:t>/teomewhy</a:t>
              </a:r>
              <a:endParaRPr b="1" i="0" sz="1400" u="none" cap="none" strike="noStrike">
                <a:solidFill>
                  <a:srgbClr val="3C78D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55" name="Google Shape;255;p5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e4460966a3_0_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81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1e4460966a3_0_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16300" y="4584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g1e4460966a3_0_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8564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e4460966a3_0_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178100" y="12966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g1e4460966a3_0_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694600" y="4080100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g1e4460966a3_0_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06550" y="390400"/>
            <a:ext cx="685800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2"/>
          <p:cNvCxnSpPr/>
          <p:nvPr/>
        </p:nvCxnSpPr>
        <p:spPr>
          <a:xfrm>
            <a:off x="303525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2"/>
          <p:cNvCxnSpPr/>
          <p:nvPr/>
        </p:nvCxnSpPr>
        <p:spPr>
          <a:xfrm>
            <a:off x="9290514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66" name="Google Shape;66;p2"/>
          <p:cNvSpPr txBox="1"/>
          <p:nvPr/>
        </p:nvSpPr>
        <p:spPr>
          <a:xfrm>
            <a:off x="489600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 txBox="1"/>
          <p:nvPr/>
        </p:nvSpPr>
        <p:spPr>
          <a:xfrm>
            <a:off x="1773451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 txBox="1"/>
          <p:nvPr/>
        </p:nvSpPr>
        <p:spPr>
          <a:xfrm>
            <a:off x="3057314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 txBox="1"/>
          <p:nvPr/>
        </p:nvSpPr>
        <p:spPr>
          <a:xfrm>
            <a:off x="4341177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5625028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 txBox="1"/>
          <p:nvPr/>
        </p:nvSpPr>
        <p:spPr>
          <a:xfrm>
            <a:off x="8227692" y="1445325"/>
            <a:ext cx="8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" name="Google Shape;72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450" y="2350500"/>
            <a:ext cx="1133699" cy="464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2"/>
          <p:cNvCxnSpPr/>
          <p:nvPr/>
        </p:nvCxnSpPr>
        <p:spPr>
          <a:xfrm>
            <a:off x="7156175" y="3166880"/>
            <a:ext cx="25437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88225" y="2395455"/>
            <a:ext cx="720725" cy="72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75" name="Google Shape;75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90628" y="5047170"/>
            <a:ext cx="612775" cy="6426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2"/>
          <p:cNvCxnSpPr/>
          <p:nvPr/>
        </p:nvCxnSpPr>
        <p:spPr>
          <a:xfrm>
            <a:off x="4882600" y="5812150"/>
            <a:ext cx="75726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" name="Google Shape;77;p2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8" name="Google Shape;78;p2"/>
          <p:cNvCxnSpPr/>
          <p:nvPr/>
        </p:nvCxnSpPr>
        <p:spPr>
          <a:xfrm>
            <a:off x="1587381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9" name="Google Shape;79;p2"/>
          <p:cNvCxnSpPr/>
          <p:nvPr/>
        </p:nvCxnSpPr>
        <p:spPr>
          <a:xfrm>
            <a:off x="2871236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0" name="Google Shape;80;p2"/>
          <p:cNvCxnSpPr/>
          <p:nvPr/>
        </p:nvCxnSpPr>
        <p:spPr>
          <a:xfrm>
            <a:off x="4155092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1" name="Google Shape;81;p2"/>
          <p:cNvCxnSpPr/>
          <p:nvPr/>
        </p:nvCxnSpPr>
        <p:spPr>
          <a:xfrm>
            <a:off x="5438947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2" name="Google Shape;82;p2"/>
          <p:cNvCxnSpPr/>
          <p:nvPr/>
        </p:nvCxnSpPr>
        <p:spPr>
          <a:xfrm>
            <a:off x="6722803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3" name="Google Shape;83;p2"/>
          <p:cNvCxnSpPr/>
          <p:nvPr/>
        </p:nvCxnSpPr>
        <p:spPr>
          <a:xfrm>
            <a:off x="8006658" y="1609102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4" name="Google Shape;84;p2"/>
          <p:cNvSpPr txBox="1"/>
          <p:nvPr/>
        </p:nvSpPr>
        <p:spPr>
          <a:xfrm>
            <a:off x="6908879" y="1445325"/>
            <a:ext cx="911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" name="Google Shape;85;p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6688" y="2169438"/>
            <a:ext cx="983154" cy="64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"/>
          <p:cNvPicPr preferRelativeResize="0"/>
          <p:nvPr/>
        </p:nvPicPr>
        <p:blipFill rotWithShape="1">
          <a:blip r:embed="rId7">
            <a:alphaModFix/>
          </a:blip>
          <a:srcRect b="0" l="0" r="57156" t="0"/>
          <a:stretch/>
        </p:blipFill>
        <p:spPr>
          <a:xfrm>
            <a:off x="556900" y="2045625"/>
            <a:ext cx="720727" cy="698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980038" y="2483341"/>
            <a:ext cx="1209075" cy="1115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2"/>
          <p:cNvCxnSpPr/>
          <p:nvPr/>
        </p:nvCxnSpPr>
        <p:spPr>
          <a:xfrm>
            <a:off x="10574369" y="1609521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89" name="Google Shape;89;p2"/>
          <p:cNvSpPr txBox="1"/>
          <p:nvPr/>
        </p:nvSpPr>
        <p:spPr>
          <a:xfrm>
            <a:off x="9511555" y="1445325"/>
            <a:ext cx="8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0" name="Google Shape;90;p2"/>
          <p:cNvCxnSpPr/>
          <p:nvPr/>
        </p:nvCxnSpPr>
        <p:spPr>
          <a:xfrm>
            <a:off x="3727175" y="2567690"/>
            <a:ext cx="14817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2"/>
          <p:cNvCxnSpPr/>
          <p:nvPr/>
        </p:nvCxnSpPr>
        <p:spPr>
          <a:xfrm>
            <a:off x="5236400" y="2867285"/>
            <a:ext cx="17241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2" name="Google Shape;92;p2"/>
          <p:cNvCxnSpPr/>
          <p:nvPr/>
        </p:nvCxnSpPr>
        <p:spPr>
          <a:xfrm>
            <a:off x="1938655" y="2268095"/>
            <a:ext cx="16767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3" name="Google Shape;93;p2"/>
          <p:cNvCxnSpPr/>
          <p:nvPr/>
        </p:nvCxnSpPr>
        <p:spPr>
          <a:xfrm>
            <a:off x="1277620" y="1968500"/>
            <a:ext cx="6567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4" name="Google Shape;94;p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9432025" y="4459400"/>
            <a:ext cx="1000855" cy="1000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2"/>
          <p:cNvCxnSpPr/>
          <p:nvPr/>
        </p:nvCxnSpPr>
        <p:spPr>
          <a:xfrm>
            <a:off x="9448375" y="5464725"/>
            <a:ext cx="30066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6" name="Google Shape;96;p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580475" y="4711576"/>
            <a:ext cx="1000801" cy="1000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8" name="Google Shape;98;p2"/>
          <p:cNvCxnSpPr/>
          <p:nvPr/>
        </p:nvCxnSpPr>
        <p:spPr>
          <a:xfrm>
            <a:off x="5460300" y="5636175"/>
            <a:ext cx="69951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9" name="Google Shape;99;p2"/>
          <p:cNvPicPr preferRelativeResize="0"/>
          <p:nvPr/>
        </p:nvPicPr>
        <p:blipFill rotWithShape="1">
          <a:blip r:embed="rId12">
            <a:alphaModFix/>
          </a:blip>
          <a:srcRect b="20136" l="0" r="0" t="20250"/>
          <a:stretch/>
        </p:blipFill>
        <p:spPr>
          <a:xfrm>
            <a:off x="9327912" y="3314075"/>
            <a:ext cx="1209075" cy="720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2"/>
          <p:cNvCxnSpPr/>
          <p:nvPr/>
        </p:nvCxnSpPr>
        <p:spPr>
          <a:xfrm>
            <a:off x="10137925" y="3466475"/>
            <a:ext cx="4566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1" name="Google Shape;101;p2"/>
          <p:cNvSpPr txBox="1"/>
          <p:nvPr/>
        </p:nvSpPr>
        <p:spPr>
          <a:xfrm>
            <a:off x="10795406" y="1445325"/>
            <a:ext cx="841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</a:rPr>
              <a:t>2024</a:t>
            </a:r>
            <a:endParaRPr b="1" i="0" sz="2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" name="Google Shape;102;p2"/>
          <p:cNvCxnSpPr/>
          <p:nvPr/>
        </p:nvCxnSpPr>
        <p:spPr>
          <a:xfrm>
            <a:off x="11858225" y="1609521"/>
            <a:ext cx="0" cy="45435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1e4460966a3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1e4460966a3_0_1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 (1/2)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g1e4460966a3_0_13"/>
          <p:cNvSpPr txBox="1"/>
          <p:nvPr/>
        </p:nvSpPr>
        <p:spPr>
          <a:xfrm>
            <a:off x="844250" y="1337675"/>
            <a:ext cx="9175800" cy="55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1. Introdução ao Git e Controle de Versão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Explicação sobre a necessidade de controle de versão.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Visão geral do Git e seus benefícios.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Instalação do Git.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2. Setup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Download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Inicial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3.  Introdução ao terminal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é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Comandos básicos: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4. Iniciando um repositório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Criação do diretório (projeto)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há no diretório `.git` ?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1f00d786b70_0_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1f00d786b70_0_3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Agenda</a:t>
            </a: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 (2/2)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g1f00d786b70_0_3"/>
          <p:cNvSpPr txBox="1"/>
          <p:nvPr/>
        </p:nvSpPr>
        <p:spPr>
          <a:xfrm>
            <a:off x="844250" y="1337675"/>
            <a:ext cx="9175800" cy="42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5. Ciclo mudanças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6. Trabalhando com Branches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 que são branches?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Criando, listando e excluindo branches;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7. Trabalhando com Repositórios Remotos (GitHub)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 um repositório no GitHub.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Gerenciando repositórios remotos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Enviando e recebendo alterações do repositório remoto.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-"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Criando Pull Requests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8. O arquivo .gitignore e .gitkeep</a:t>
            </a:r>
            <a:endParaRPr b="1"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1e4460966a3_0_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1e4460966a3_0_227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Combinados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g1e4460966a3_0_227"/>
          <p:cNvSpPr txBox="1"/>
          <p:nvPr/>
        </p:nvSpPr>
        <p:spPr>
          <a:xfrm>
            <a:off x="844250" y="1337675"/>
            <a:ext cx="110013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às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9AM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estaremos online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receberam </a:t>
            </a:r>
            <a:r>
              <a:rPr b="1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banimento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g1e7044dbf9c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1e7044dbf9c_0_0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g1e7044dbf9c_0_0"/>
          <p:cNvSpPr txBox="1"/>
          <p:nvPr/>
        </p:nvSpPr>
        <p:spPr>
          <a:xfrm>
            <a:off x="844250" y="1337675"/>
            <a:ext cx="110013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Este é meu primeiro curso de 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Git e GitHub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tenha paciência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</a:t>
            </a:r>
            <a:r>
              <a:rPr lang="en-US" sz="20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o básico bem feito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2000"/>
              <a:buFont typeface="Montserrat"/>
              <a:buChar char="●"/>
            </a:pPr>
            <a:r>
              <a:rPr b="0" i="0" lang="en-US" sz="20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20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5" name="Google Shape;135;g1e7044dbf9c_0_0"/>
          <p:cNvGrpSpPr/>
          <p:nvPr/>
        </p:nvGrpSpPr>
        <p:grpSpPr>
          <a:xfrm>
            <a:off x="7602950" y="3599875"/>
            <a:ext cx="4111950" cy="865800"/>
            <a:chOff x="7461925" y="3229650"/>
            <a:chExt cx="4111950" cy="865800"/>
          </a:xfrm>
        </p:grpSpPr>
        <p:sp>
          <p:nvSpPr>
            <p:cNvPr id="136" name="Google Shape;136;g1e7044dbf9c_0_0"/>
            <p:cNvSpPr/>
            <p:nvPr/>
          </p:nvSpPr>
          <p:spPr>
            <a:xfrm>
              <a:off x="7461925" y="3429000"/>
              <a:ext cx="934500" cy="4671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g1e7044dbf9c_0_0"/>
            <p:cNvSpPr txBox="1"/>
            <p:nvPr/>
          </p:nvSpPr>
          <p:spPr>
            <a:xfrm>
              <a:off x="8321275" y="3229650"/>
              <a:ext cx="3252600" cy="8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en-US" sz="24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Faça um vídeo/material</a:t>
              </a:r>
              <a:endParaRPr b="1" i="0" sz="2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8" name="Google Shape;138;g1e7044dbf9c_0_0"/>
          <p:cNvSpPr/>
          <p:nvPr/>
        </p:nvSpPr>
        <p:spPr>
          <a:xfrm>
            <a:off x="7170450" y="3121500"/>
            <a:ext cx="326100" cy="1826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e61820831e_0_28"/>
          <p:cNvSpPr txBox="1"/>
          <p:nvPr>
            <p:ph idx="4294967295" type="title"/>
          </p:nvPr>
        </p:nvSpPr>
        <p:spPr>
          <a:xfrm>
            <a:off x="800500" y="2597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O problema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1e61820831e_0_28"/>
          <p:cNvSpPr txBox="1"/>
          <p:nvPr/>
        </p:nvSpPr>
        <p:spPr>
          <a:xfrm>
            <a:off x="844250" y="1476375"/>
            <a:ext cx="10281000" cy="19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Medium"/>
              <a:buChar char="●"/>
            </a:pPr>
            <a:r>
              <a:rPr lang="en-US" sz="2100">
                <a:latin typeface="Montserrat Medium"/>
                <a:ea typeface="Montserrat Medium"/>
                <a:cs typeface="Montserrat Medium"/>
                <a:sym typeface="Montserrat Medium"/>
              </a:rPr>
              <a:t>Como lidar com diversas alterações em seu projeto?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Medium"/>
              <a:buChar char="●"/>
            </a:pPr>
            <a:r>
              <a:rPr lang="en-US" sz="2100">
                <a:latin typeface="Montserrat Medium"/>
                <a:ea typeface="Montserrat Medium"/>
                <a:cs typeface="Montserrat Medium"/>
                <a:sym typeface="Montserrat Medium"/>
              </a:rPr>
              <a:t>Como tomar decisões que possam ser reversíveis?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Medium"/>
              <a:buChar char="●"/>
            </a:pPr>
            <a:r>
              <a:rPr lang="en-US" sz="2100">
                <a:latin typeface="Montserrat Medium"/>
                <a:ea typeface="Montserrat Medium"/>
                <a:cs typeface="Montserrat Medium"/>
                <a:sym typeface="Montserrat Medium"/>
              </a:rPr>
              <a:t>Como trabalhar com muitos contribuidores?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619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 Medium"/>
              <a:buChar char="●"/>
            </a:pPr>
            <a:r>
              <a:rPr lang="en-US" sz="2100">
                <a:latin typeface="Montserrat Medium"/>
                <a:ea typeface="Montserrat Medium"/>
                <a:cs typeface="Montserrat Medium"/>
                <a:sym typeface="Montserrat Medium"/>
              </a:rPr>
              <a:t>Como distribuir?</a:t>
            </a:r>
            <a:endParaRPr sz="2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45" name="Google Shape;145;g1e61820831e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8450" y="41722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1e61820831e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3650" y="3824325"/>
            <a:ext cx="2477400" cy="247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g1e61820831e_0_28"/>
          <p:cNvSpPr txBox="1"/>
          <p:nvPr/>
        </p:nvSpPr>
        <p:spPr>
          <a:xfrm>
            <a:off x="4671625" y="3924075"/>
            <a:ext cx="61914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Git é um software para gerenciamento de versão para arquivos de texto no computador.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Criado por Linus </a:t>
            </a:r>
            <a:r>
              <a:rPr lang="en-US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Torvalds para melhorar o trabalho colaborativo em torno o Kernel do Linux.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É open-source e pode ser instalado em qualquer Sistema Operacional.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1e4460966a3_0_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1e4460966a3_0_208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Setup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g1e4460966a3_0_208"/>
          <p:cNvSpPr txBox="1"/>
          <p:nvPr/>
        </p:nvSpPr>
        <p:spPr>
          <a:xfrm>
            <a:off x="844250" y="1476375"/>
            <a:ext cx="102810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Para Windows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Face o download: </a:t>
            </a:r>
            <a:r>
              <a:rPr lang="en-US" sz="1700" u="sng">
                <a:solidFill>
                  <a:schemeClr val="hlink"/>
                </a:solidFill>
                <a:latin typeface="Montserrat Medium"/>
                <a:ea typeface="Montserrat Medium"/>
                <a:cs typeface="Montserrat Medium"/>
                <a:sym typeface="Montserrat Medium"/>
                <a:hlinkClick r:id="rId4"/>
              </a:rPr>
              <a:t>https://git-scm.com/downloads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Realize a instalação: Next &gt; Next &gt; Next</a:t>
            </a:r>
            <a:endParaRPr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6" name="Google Shape;156;g1e4460966a3_0_208"/>
          <p:cNvSpPr txBox="1"/>
          <p:nvPr/>
        </p:nvSpPr>
        <p:spPr>
          <a:xfrm>
            <a:off x="955500" y="3641450"/>
            <a:ext cx="102810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Montserrat"/>
                <a:ea typeface="Montserrat"/>
                <a:cs typeface="Montserrat"/>
                <a:sym typeface="Montserrat"/>
              </a:rPr>
              <a:t>Para GNU/Linux</a:t>
            </a:r>
            <a:endParaRPr b="1"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Debian/Ubuntu:</a:t>
            </a: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sudo apt install git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Arch:</a:t>
            </a: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yay -S git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Montserrat"/>
                <a:ea typeface="Montserrat"/>
                <a:cs typeface="Montserrat"/>
                <a:sym typeface="Montserrat"/>
              </a:rPr>
              <a:t>Fedora:</a:t>
            </a:r>
            <a:r>
              <a:rPr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r>
              <a:rPr i="1" lang="en-US" sz="1700">
                <a:latin typeface="Montserrat Medium"/>
                <a:ea typeface="Montserrat Medium"/>
                <a:cs typeface="Montserrat Medium"/>
                <a:sym typeface="Montserrat Medium"/>
              </a:rPr>
              <a:t>sudo yum install git</a:t>
            </a:r>
            <a:endParaRPr i="1" sz="17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g1e6ab53953b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500" y="620525"/>
            <a:ext cx="6858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e6ab53953b_0_0"/>
          <p:cNvSpPr txBox="1"/>
          <p:nvPr>
            <p:ph idx="4294967295" type="title"/>
          </p:nvPr>
        </p:nvSpPr>
        <p:spPr>
          <a:xfrm>
            <a:off x="1425300" y="463015"/>
            <a:ext cx="61914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en-US" sz="3600">
                <a:latin typeface="Montserrat"/>
                <a:ea typeface="Montserrat"/>
                <a:cs typeface="Montserrat"/>
                <a:sym typeface="Montserrat"/>
              </a:rPr>
              <a:t>Conceito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g1e6ab53953b_0_0"/>
          <p:cNvSpPr/>
          <p:nvPr/>
        </p:nvSpPr>
        <p:spPr>
          <a:xfrm>
            <a:off x="7120750" y="1782450"/>
            <a:ext cx="1155300" cy="1000800"/>
          </a:xfrm>
          <a:prstGeom prst="hexagon">
            <a:avLst>
              <a:gd fmla="val 25000" name="adj"/>
              <a:gd fmla="val 115470" name="vf"/>
            </a:avLst>
          </a:prstGeom>
          <a:solidFill>
            <a:srgbClr val="F2D300"/>
          </a:solidFill>
          <a:ln cap="flat" cmpd="sng" w="28575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7F6000"/>
                </a:solidFill>
              </a:rPr>
              <a:t>4</a:t>
            </a:r>
            <a:endParaRPr sz="2300">
              <a:solidFill>
                <a:srgbClr val="7F6000"/>
              </a:solidFill>
            </a:endParaRPr>
          </a:p>
        </p:txBody>
      </p:sp>
      <p:sp>
        <p:nvSpPr>
          <p:cNvPr id="165" name="Google Shape;165;g1e6ab53953b_0_0"/>
          <p:cNvSpPr/>
          <p:nvPr/>
        </p:nvSpPr>
        <p:spPr>
          <a:xfrm>
            <a:off x="5018675" y="2930121"/>
            <a:ext cx="1155300" cy="1098000"/>
          </a:xfrm>
          <a:prstGeom prst="pentagon">
            <a:avLst>
              <a:gd fmla="val 105146" name="hf"/>
              <a:gd fmla="val 110557" name="vf"/>
            </a:avLst>
          </a:prstGeom>
          <a:solidFill>
            <a:srgbClr val="0131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3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6" name="Google Shape;166;g1e6ab53953b_0_0"/>
          <p:cNvSpPr/>
          <p:nvPr/>
        </p:nvSpPr>
        <p:spPr>
          <a:xfrm>
            <a:off x="2944475" y="2901475"/>
            <a:ext cx="1155300" cy="1155300"/>
          </a:xfrm>
          <a:prstGeom prst="diamond">
            <a:avLst/>
          </a:prstGeom>
          <a:solidFill>
            <a:srgbClr val="F90373"/>
          </a:solidFill>
          <a:ln cap="flat" cmpd="sng" w="28575">
            <a:solidFill>
              <a:srgbClr val="4C113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</a:rPr>
              <a:t>2</a:t>
            </a:r>
            <a:endParaRPr sz="2300">
              <a:solidFill>
                <a:srgbClr val="FFFFFF"/>
              </a:solidFill>
            </a:endParaRPr>
          </a:p>
        </p:txBody>
      </p:sp>
      <p:sp>
        <p:nvSpPr>
          <p:cNvPr id="167" name="Google Shape;167;g1e6ab53953b_0_0"/>
          <p:cNvSpPr/>
          <p:nvPr/>
        </p:nvSpPr>
        <p:spPr>
          <a:xfrm>
            <a:off x="991375" y="2979475"/>
            <a:ext cx="1155300" cy="999300"/>
          </a:xfrm>
          <a:prstGeom prst="triangle">
            <a:avLst>
              <a:gd fmla="val 50000" name="adj"/>
            </a:avLst>
          </a:prstGeom>
          <a:solidFill>
            <a:schemeClr val="accent6"/>
          </a:solidFill>
          <a:ln cap="flat" cmpd="sng" w="2857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1</a:t>
            </a:r>
            <a:endParaRPr sz="2300">
              <a:solidFill>
                <a:schemeClr val="lt1"/>
              </a:solidFill>
            </a:endParaRPr>
          </a:p>
        </p:txBody>
      </p:sp>
      <p:sp>
        <p:nvSpPr>
          <p:cNvPr id="168" name="Google Shape;168;g1e6ab53953b_0_0"/>
          <p:cNvSpPr/>
          <p:nvPr/>
        </p:nvSpPr>
        <p:spPr>
          <a:xfrm>
            <a:off x="7135300" y="4314175"/>
            <a:ext cx="1185000" cy="1155300"/>
          </a:xfrm>
          <a:prstGeom prst="heptagon">
            <a:avLst>
              <a:gd fmla="val 102572" name="hf"/>
              <a:gd fmla="val 105210" name="vf"/>
            </a:avLst>
          </a:prstGeom>
          <a:solidFill>
            <a:srgbClr val="8E7CC3"/>
          </a:solidFill>
          <a:ln cap="flat" cmpd="sng" w="2857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</a:rPr>
              <a:t>4</a:t>
            </a:r>
            <a:endParaRPr sz="2300">
              <a:solidFill>
                <a:schemeClr val="lt1"/>
              </a:solidFill>
            </a:endParaRPr>
          </a:p>
        </p:txBody>
      </p:sp>
      <p:cxnSp>
        <p:nvCxnSpPr>
          <p:cNvPr id="169" name="Google Shape;169;g1e6ab53953b_0_0"/>
          <p:cNvCxnSpPr>
            <a:endCxn id="166" idx="1"/>
          </p:cNvCxnSpPr>
          <p:nvPr/>
        </p:nvCxnSpPr>
        <p:spPr>
          <a:xfrm>
            <a:off x="1857875" y="3479125"/>
            <a:ext cx="1086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0" name="Google Shape;170;g1e6ab53953b_0_0"/>
          <p:cNvCxnSpPr>
            <a:stCxn id="166" idx="3"/>
          </p:cNvCxnSpPr>
          <p:nvPr/>
        </p:nvCxnSpPr>
        <p:spPr>
          <a:xfrm>
            <a:off x="4099775" y="3479125"/>
            <a:ext cx="801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1" name="Google Shape;171;g1e6ab53953b_0_0"/>
          <p:cNvCxnSpPr>
            <a:stCxn id="165" idx="5"/>
          </p:cNvCxnSpPr>
          <p:nvPr/>
        </p:nvCxnSpPr>
        <p:spPr>
          <a:xfrm flipH="1" rot="10800000">
            <a:off x="6173974" y="2553319"/>
            <a:ext cx="1038000" cy="796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2" name="Google Shape;172;g1e6ab53953b_0_0"/>
          <p:cNvCxnSpPr>
            <a:stCxn id="165" idx="5"/>
          </p:cNvCxnSpPr>
          <p:nvPr/>
        </p:nvCxnSpPr>
        <p:spPr>
          <a:xfrm>
            <a:off x="6173974" y="3349519"/>
            <a:ext cx="1177800" cy="1002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73" name="Google Shape;173;g1e6ab53953b_0_0"/>
          <p:cNvSpPr/>
          <p:nvPr/>
        </p:nvSpPr>
        <p:spPr>
          <a:xfrm>
            <a:off x="7297600" y="3101875"/>
            <a:ext cx="801600" cy="801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?</a:t>
            </a:r>
            <a:endParaRPr sz="3500"/>
          </a:p>
        </p:txBody>
      </p:sp>
      <p:sp>
        <p:nvSpPr>
          <p:cNvPr id="174" name="Google Shape;174;g1e6ab53953b_0_0"/>
          <p:cNvSpPr/>
          <p:nvPr/>
        </p:nvSpPr>
        <p:spPr>
          <a:xfrm>
            <a:off x="9495000" y="4314175"/>
            <a:ext cx="1155300" cy="1155300"/>
          </a:xfrm>
          <a:prstGeom prst="octagon">
            <a:avLst>
              <a:gd fmla="val 29289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5</a:t>
            </a:r>
            <a:endParaRPr sz="2300"/>
          </a:p>
        </p:txBody>
      </p:sp>
      <p:cxnSp>
        <p:nvCxnSpPr>
          <p:cNvPr id="175" name="Google Shape;175;g1e6ab53953b_0_0"/>
          <p:cNvCxnSpPr/>
          <p:nvPr/>
        </p:nvCxnSpPr>
        <p:spPr>
          <a:xfrm>
            <a:off x="8422853" y="4936006"/>
            <a:ext cx="969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2022-03-20T13:37:41Z</dcterms:created>
  <dc:creator>teo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1033-11.1.0.10920</vt:lpwstr>
  </property>
</Properties>
</file>